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352647" y="0"/>
            <a:ext cx="5486400" cy="5029200"/>
          </a:xfrm>
          <a:custGeom>
            <a:avLst/>
            <a:gdLst/>
            <a:ahLst/>
            <a:cxnLst/>
            <a:rect l="l" t="t" r="r" b="b"/>
            <a:pathLst>
              <a:path w="5486400" h="5029200">
                <a:moveTo>
                  <a:pt x="2377440" y="0"/>
                </a:moveTo>
                <a:lnTo>
                  <a:pt x="3108960" y="0"/>
                </a:lnTo>
                <a:lnTo>
                  <a:pt x="5486400" y="5029200"/>
                </a:lnTo>
                <a:lnTo>
                  <a:pt x="0" y="5029200"/>
                </a:lnTo>
                <a:lnTo>
                  <a:pt x="237744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438247" y="0"/>
            <a:ext cx="7315200" cy="5943600"/>
          </a:xfrm>
          <a:custGeom>
            <a:avLst/>
            <a:gdLst/>
            <a:ahLst/>
            <a:cxnLst/>
            <a:rect l="l" t="t" r="r" b="b"/>
            <a:pathLst>
              <a:path w="7315200" h="5943600">
                <a:moveTo>
                  <a:pt x="3108960" y="0"/>
                </a:moveTo>
                <a:lnTo>
                  <a:pt x="4206240" y="0"/>
                </a:lnTo>
                <a:lnTo>
                  <a:pt x="7315200" y="5943600"/>
                </a:lnTo>
                <a:lnTo>
                  <a:pt x="0" y="5943600"/>
                </a:lnTo>
                <a:lnTo>
                  <a:pt x="310896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645920"/>
            <a:ext cx="75895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创新力的真相</a:t>
            </a:r>
          </a:p>
        </p:txBody>
      </p:sp>
      <p:sp>
        <p:nvSpPr>
          <p:cNvPr id="5" name="Rectangle 4"/>
          <p:cNvSpPr/>
          <p:nvPr/>
        </p:nvSpPr>
        <p:spPr>
          <a:xfrm>
            <a:off x="3931920" y="2834640"/>
            <a:ext cx="429768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3108960"/>
            <a:ext cx="75895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从认知科学角度，一层一层拆解普通人的创新力从哪里来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594360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20" y="109728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上篇回顾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600200"/>
            <a:ext cx="43891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90000"/>
              </a:lnSpc>
            </a:pPr>
            <a:r>
              <a:t>❌ 创新力不是天生的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90000"/>
              </a:lnSpc>
            </a:pPr>
            <a:r>
              <a:t>❌ 创新力不是胡思乱想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90000"/>
              </a:lnSpc>
            </a:pPr>
            <a:r>
              <a:t>❌ 创新力不是靠上课训练出来的</a:t>
            </a:r>
          </a:p>
        </p:txBody>
      </p:sp>
      <p:sp>
        <p:nvSpPr>
          <p:cNvPr id="4" name="Rectangle 3"/>
          <p:cNvSpPr/>
          <p:nvPr/>
        </p:nvSpPr>
        <p:spPr>
          <a:xfrm>
            <a:off x="5577840" y="1097280"/>
            <a:ext cx="25603" cy="36576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6035040" y="109728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本篇核心命题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35040" y="1691640"/>
            <a:ext cx="5029200" cy="2743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50000"/>
              </a:lnSpc>
            </a:pPr>
            <a:r>
              <a:t>普通人的创新力，</a:t>
            </a:r>
            <a:br/>
            <a:r>
              <a:t>来自在一个方向上</a:t>
            </a:r>
            <a:br/>
            <a:r>
              <a:t>长期刻意进步后的</a:t>
            </a:r>
            <a:br/>
            <a:r>
              <a:t>自然溢出</a:t>
            </a:r>
          </a:p>
        </p:txBody>
      </p:sp>
      <p:sp>
        <p:nvSpPr>
          <p:cNvPr id="7" name="Rectangle 6"/>
          <p:cNvSpPr/>
          <p:nvPr/>
        </p:nvSpPr>
        <p:spPr>
          <a:xfrm>
            <a:off x="6035040" y="4114800"/>
            <a:ext cx="45720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035040" y="4297680"/>
            <a:ext cx="50292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30000"/>
              </a:lnSpc>
            </a:pPr>
            <a:r>
              <a:t>从认知科学和学习理论的角度，一层一层往里看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第一层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创新力，是提出高质量问题的能力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6012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"所有的创新，都始于一个别人没问过的问题"</a:t>
            </a:r>
          </a:p>
        </p:txBody>
      </p:sp>
      <p:sp>
        <p:nvSpPr>
          <p:cNvPr id="5" name="Rectangle 4"/>
          <p:cNvSpPr/>
          <p:nvPr/>
        </p:nvSpPr>
        <p:spPr>
          <a:xfrm>
            <a:off x="5943600" y="1554480"/>
            <a:ext cx="25603" cy="30175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554480"/>
            <a:ext cx="2377440" cy="32004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解答能力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01168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解决"已知的问题"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有标准答案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可以被训练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7920" y="155448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提问能力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▸ 解决"未知的问题"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没有现成答案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需要深度钻研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4114800"/>
            <a:ext cx="10728655" cy="21031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31520" y="4114800"/>
            <a:ext cx="36576" cy="21031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4206240"/>
            <a:ext cx="9814255" cy="19202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爱因斯坦"追光" → 相对论  |  乔布斯"手机能不能更简洁更美" → iPhone</a:t>
            </a:r>
            <a:br/>
            <a:r>
              <a:t>未知，才是创新的疆域。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第二层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为什么高质量的问题只能来自</a:t>
            </a:r>
            <a:br/>
            <a:r>
              <a:t>"同一个方向上的刻意进步"？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463040"/>
            <a:ext cx="2377440" cy="32004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门外汉的问题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920240"/>
            <a:ext cx="41148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0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很大、很空、很泛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4114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"这个行业未来会怎么发展？"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280160"/>
            <a:ext cx="3108960" cy="3200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FFFFFF"/>
                </a:solidFill>
                <a:latin typeface="Noto Sans CJK SC"/>
              </a:defRPr>
            </a:pPr>
            <a:r>
              <a:t>深耕十年的问题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783080"/>
            <a:ext cx="4572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600" b="1">
                <a:solidFill>
                  <a:srgbClr val="13795B"/>
                </a:solidFill>
                <a:latin typeface="Noto Serif CJK SC"/>
              </a:defRPr>
              <a:lnSpc>
                <a:spcPct val="160000"/>
              </a:lnSpc>
            </a:pPr>
            <a:r>
              <a:t>很小、很准、很狠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560320"/>
            <a:ext cx="4572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"如果供应链这个环节被颠覆，</a:t>
            </a:r>
            <a:br/>
            <a:r>
              <a:t>整个产业链会发生什么变化？"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93192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"创新的本质，就是在够深的地方，问出够准的问题"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754880"/>
            <a:ext cx="10515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※ 天才的灵光乍现（牛顿、阿基米德）—— 我们承认存在，但那是天才，不适合普通人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第三层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刻意进步和重复劳动的区别是什么？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188720"/>
            <a:ext cx="25603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188720"/>
            <a:ext cx="292608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重复劳动（99%的人）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69164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今天做一遍，明天做一遍，后天做一遍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做完没有"长"什么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本质是 "复读"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71600" y="3566160"/>
            <a:ext cx="3200400" cy="182880"/>
          </a:xfrm>
          <a:prstGeom prst="right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384048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—— 停滞 ——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188720"/>
            <a:ext cx="292608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刻意进步（1%的人）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691640"/>
            <a:ext cx="475488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今天做了，发现哪里不够好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明天针对"不够好"刻意调整，比昨天好 1%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后天又发现新的"不够好"，再调整</a:t>
            </a:r>
          </a:p>
        </p:txBody>
      </p:sp>
      <p:sp>
        <p:nvSpPr>
          <p:cNvPr id="11" name="Up Arrow 10"/>
          <p:cNvSpPr/>
          <p:nvPr/>
        </p:nvSpPr>
        <p:spPr>
          <a:xfrm>
            <a:off x="8046720" y="3383280"/>
            <a:ext cx="274320" cy="64008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840480"/>
            <a:ext cx="32004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↑ 持续增长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2976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"持续进步，不是量的累积，是质的迭代"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5120640"/>
            <a:ext cx="10728655" cy="100584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31520" y="5120640"/>
            <a:ext cx="36576" cy="10058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188720" y="5212080"/>
            <a:ext cx="9814255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真正的复盘不是"我们做完了"，而是"下次怎么做能比这次好 1%？"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"/>
            <a:ext cx="9144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1">
                <a:solidFill>
                  <a:srgbClr val="1D4ED8"/>
                </a:solidFill>
                <a:latin typeface="Noto Sans CJK SC"/>
              </a:defRPr>
              <a:lnSpc>
                <a:spcPct val="160000"/>
              </a:lnSpc>
            </a:pPr>
            <a:r>
              <a:t>第四层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32004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"同一个方向上持续刻意进步"的前提是什么？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10515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一个人凭什么能够在一个方向上持续刻意进步五年、十年、甚至一辈子？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1463040"/>
            <a:ext cx="9144000" cy="146304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645920" y="1600200"/>
            <a:ext cx="219456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没有志向的人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057400"/>
            <a:ext cx="841248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遇到瓶颈 → "换个方向吧"   永远在"入门"，永远无法进入"深度"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217920" y="256032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ight Arrow 8"/>
          <p:cNvSpPr/>
          <p:nvPr/>
        </p:nvSpPr>
        <p:spPr>
          <a:xfrm>
            <a:off x="7132320" y="242316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ight Arrow 9"/>
          <p:cNvSpPr/>
          <p:nvPr/>
        </p:nvSpPr>
        <p:spPr>
          <a:xfrm>
            <a:off x="8046720" y="2560320"/>
            <a:ext cx="1371600" cy="137160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371600" y="3200400"/>
            <a:ext cx="91440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371600" y="3474720"/>
            <a:ext cx="9144000" cy="146304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371600" y="3474720"/>
            <a:ext cx="54864" cy="14630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645920" y="3611880"/>
            <a:ext cx="219456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有志向的人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4069080"/>
            <a:ext cx="841248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卡住了 → "这里一定有我还不知道的东西，我得把它挖出来" → 深挖 → 突破</a:t>
            </a:r>
          </a:p>
        </p:txBody>
      </p:sp>
      <p:sp>
        <p:nvSpPr>
          <p:cNvPr id="16" name="Up Arrow 15"/>
          <p:cNvSpPr/>
          <p:nvPr/>
        </p:nvSpPr>
        <p:spPr>
          <a:xfrm>
            <a:off x="5943600" y="4114800"/>
            <a:ext cx="201168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Up Arrow 16"/>
          <p:cNvSpPr/>
          <p:nvPr/>
        </p:nvSpPr>
        <p:spPr>
          <a:xfrm>
            <a:off x="7132320" y="4114800"/>
            <a:ext cx="201168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Up Arrow 17"/>
          <p:cNvSpPr/>
          <p:nvPr/>
        </p:nvSpPr>
        <p:spPr>
          <a:xfrm>
            <a:off x="8321040" y="4114800"/>
            <a:ext cx="201168" cy="45720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52120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"志向，就是那个让你卡住了也不放弃的东西"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828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创新力的完整认知链条</a:t>
            </a:r>
          </a:p>
        </p:txBody>
      </p:sp>
      <p:sp>
        <p:nvSpPr>
          <p:cNvPr id="3" name="Oval 2"/>
          <p:cNvSpPr/>
          <p:nvPr/>
        </p:nvSpPr>
        <p:spPr>
          <a:xfrm>
            <a:off x="1546707" y="1783080"/>
            <a:ext cx="1417320" cy="141732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 b="1">
                <a:solidFill>
                  <a:srgbClr val="FFFFFF"/>
                </a:solidFill>
                <a:latin typeface="Noto Sans CJK SC"/>
              </a:defRPr>
            </a:pPr>
            <a:r>
              <a:t>提问能力</a:t>
            </a:r>
            <a:br/>
            <a:r>
              <a:t>（起点）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000603" y="241858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3466947" y="1920240"/>
            <a:ext cx="1417320" cy="1417320"/>
          </a:xfrm>
          <a:prstGeom prst="ellipse">
            <a:avLst/>
          </a:prstGeom>
          <a:solidFill>
            <a:srgbClr val="256F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 b="1">
                <a:solidFill>
                  <a:srgbClr val="FFFFFF"/>
                </a:solidFill>
                <a:latin typeface="Noto Sans CJK SC"/>
              </a:defRPr>
            </a:pPr>
            <a:r>
              <a:t>高质量提问</a:t>
            </a:r>
            <a:br/>
            <a:r>
              <a:t>（来自深度）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920843" y="255574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387187" y="2011680"/>
            <a:ext cx="1417320" cy="1417320"/>
          </a:xfrm>
          <a:prstGeom prst="ellipse">
            <a:avLst/>
          </a:prstGeom>
          <a:solidFill>
            <a:srgbClr val="178A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 b="1">
                <a:solidFill>
                  <a:srgbClr val="FFFFFF"/>
                </a:solidFill>
                <a:latin typeface="Noto Sans CJK SC"/>
              </a:defRPr>
            </a:pPr>
            <a:r>
              <a:t>同一个方向</a:t>
            </a:r>
            <a:br/>
            <a:r>
              <a:t>刻意进步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841083" y="264718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307427" y="1920240"/>
            <a:ext cx="1417320" cy="1417320"/>
          </a:xfrm>
          <a:prstGeom prst="ellipse">
            <a:avLst/>
          </a:prstGeom>
          <a:solidFill>
            <a:srgbClr val="9B6C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 b="1">
                <a:solidFill>
                  <a:srgbClr val="FFFFFF"/>
                </a:solidFill>
                <a:latin typeface="Noto Sans CJK SC"/>
              </a:defRPr>
            </a:pPr>
            <a:r>
              <a:t>志向</a:t>
            </a:r>
            <a:br/>
            <a:r>
              <a:t>（动力源泉）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8761323" y="2555748"/>
            <a:ext cx="448056" cy="146304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227667" y="1783080"/>
            <a:ext cx="1417320" cy="1417320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300" b="1">
                <a:solidFill>
                  <a:srgbClr val="FFFFFF"/>
                </a:solidFill>
                <a:latin typeface="Noto Sans CJK SC"/>
              </a:defRPr>
            </a:pPr>
            <a:r>
              <a:t>创新力</a:t>
            </a:r>
            <a:br/>
            <a:r>
              <a:t>（自然溢出）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0233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"创新力正是在卡住→深挖→突破→再卡住的循环中长出来的"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5029200"/>
            <a:ext cx="10728655" cy="11887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31520" y="5029200"/>
            <a:ext cx="36576" cy="1188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120640"/>
            <a:ext cx="9814255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50000"/>
              </a:lnSpc>
            </a:pPr>
            <a:r>
              <a:t>创新力不是终点，是过程。每一个卡住的地方，都是创新力的起跑线。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809847" y="1828800"/>
            <a:ext cx="4572000" cy="5029200"/>
          </a:xfrm>
          <a:custGeom>
            <a:avLst/>
            <a:gdLst/>
            <a:ahLst/>
            <a:cxnLst/>
            <a:rect l="l" t="t" r="r" b="b"/>
            <a:pathLst>
              <a:path w="4572000" h="5029200">
                <a:moveTo>
                  <a:pt x="0" y="5029200"/>
                </a:moveTo>
                <a:lnTo>
                  <a:pt x="4572000" y="5029200"/>
                </a:lnTo>
                <a:lnTo>
                  <a:pt x="2971800" y="0"/>
                </a:lnTo>
                <a:lnTo>
                  <a:pt x="1600200" y="0"/>
                </a:lnTo>
                <a:lnTo>
                  <a:pt x="0" y="50292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895447" y="2743200"/>
            <a:ext cx="6400800" cy="4114800"/>
          </a:xfrm>
          <a:custGeom>
            <a:avLst/>
            <a:gdLst/>
            <a:ahLst/>
            <a:cxnLst/>
            <a:rect l="l" t="t" r="r" b="b"/>
            <a:pathLst>
              <a:path w="6400800" h="4114800">
                <a:moveTo>
                  <a:pt x="0" y="4114800"/>
                </a:moveTo>
                <a:lnTo>
                  <a:pt x="6400800" y="4114800"/>
                </a:lnTo>
                <a:lnTo>
                  <a:pt x="4343400" y="0"/>
                </a:lnTo>
                <a:lnTo>
                  <a:pt x="2057400" y="0"/>
                </a:lnTo>
                <a:lnTo>
                  <a:pt x="0" y="41148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5156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下篇预告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9144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Noto Serif CJK SC"/>
              </a:defRPr>
              <a:lnSpc>
                <a:spcPct val="140000"/>
              </a:lnSpc>
            </a:pPr>
            <a:r>
              <a:t>有志向的孩子和没有志向的孩子，</a:t>
            </a:r>
            <a:br/>
            <a:r>
              <a:t>在创新力上的差别到底有多大？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566160"/>
            <a:ext cx="429768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144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40000"/>
              </a:lnSpc>
            </a:pPr>
            <a:r>
              <a:t>这个差别，是"自己挖出答案"</a:t>
            </a:r>
            <a:br/>
            <a:r>
              <a:t>和"永远等别人给答案"的差别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5303520"/>
            <a:ext cx="429768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5778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